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59" r:id="rId6"/>
    <p:sldId id="260" r:id="rId7"/>
    <p:sldId id="284" r:id="rId8"/>
    <p:sldId id="281" r:id="rId9"/>
    <p:sldId id="262" r:id="rId10"/>
    <p:sldId id="263" r:id="rId11"/>
    <p:sldId id="285" r:id="rId12"/>
    <p:sldId id="264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588536301308088"/>
          <c:y val="1.2314473032177926E-2"/>
          <c:w val="0.59765678048298443"/>
          <c:h val="0.762620459131855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расходов( тыс.руб.)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tx1"/>
              </a:solidFill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 </c:v>
                </c:pt>
                <c:pt idx="3">
                  <c:v>2022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30087.9</c:v>
                </c:pt>
                <c:pt idx="1">
                  <c:v>23028.1</c:v>
                </c:pt>
                <c:pt idx="2">
                  <c:v>29568.2</c:v>
                </c:pt>
                <c:pt idx="3">
                  <c:v>34399.300000000003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F4-4FCA-A856-093DD5A16CC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на муниципальные программы (тыс.руб.)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solidFill>
                <a:schemeClr val="tx1"/>
              </a:solidFill>
            </a:ln>
            <a:effectLst>
              <a:innerShdw blurRad="114300">
                <a:schemeClr val="accent3"/>
              </a:innerShdw>
            </a:effectLst>
          </c:spPr>
          <c:invertIfNegative val="0"/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 </c:v>
                </c:pt>
                <c:pt idx="3">
                  <c:v>2022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22464.2</c:v>
                </c:pt>
                <c:pt idx="1">
                  <c:v>15427.8</c:v>
                </c:pt>
                <c:pt idx="2">
                  <c:v>20034</c:v>
                </c:pt>
                <c:pt idx="3">
                  <c:v>24733.8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F4-4FCA-A856-093DD5A16C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053760"/>
        <c:axId val="149809024"/>
      </c:barChart>
      <c:lineChart>
        <c:grouping val="stacke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Процент  расходов на муниципальные программы в общем объеме расходов поселения(%)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5"/>
              </a:solidFill>
              <a:ln>
                <a:noFill/>
              </a:ln>
              <a:effectLst/>
            </c:spPr>
          </c:marker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 </c:v>
                </c:pt>
                <c:pt idx="3">
                  <c:v>2022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74.7</c:v>
                </c:pt>
                <c:pt idx="1">
                  <c:v>67</c:v>
                </c:pt>
                <c:pt idx="2">
                  <c:v>67.8</c:v>
                </c:pt>
                <c:pt idx="3">
                  <c:v>71.900000000000006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F4-4FCA-A856-093DD5A16C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7525824"/>
        <c:axId val="587532056"/>
      </c:lineChart>
      <c:catAx>
        <c:axId val="14405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809024"/>
        <c:crosses val="autoZero"/>
        <c:auto val="1"/>
        <c:lblAlgn val="ctr"/>
        <c:lblOffset val="100"/>
        <c:noMultiLvlLbl val="0"/>
      </c:catAx>
      <c:valAx>
        <c:axId val="149809024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53760"/>
        <c:crosses val="autoZero"/>
        <c:crossBetween val="between"/>
      </c:valAx>
      <c:valAx>
        <c:axId val="587532056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7525824"/>
        <c:crosses val="max"/>
        <c:crossBetween val="between"/>
      </c:valAx>
      <c:catAx>
        <c:axId val="5875258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753205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расходы по муниципальным программам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22464.2</c:v>
                </c:pt>
                <c:pt idx="1">
                  <c:v>15247.8</c:v>
                </c:pt>
                <c:pt idx="2">
                  <c:v>20034</c:v>
                </c:pt>
                <c:pt idx="3">
                  <c:v>24733.8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80-4617-BA89-4644246CB10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 </c:v>
                </c:pt>
              </c:strCache>
            </c:strRef>
          </c:cat>
          <c:val>
            <c:numRef>
              <c:f>Лист1!$C$2:$C$5</c:f>
            </c:numRef>
          </c:val>
          <c:extLst>
            <c:ext xmlns:c16="http://schemas.microsoft.com/office/drawing/2014/chart" uri="{C3380CC4-5D6E-409C-BE32-E72D297353CC}">
              <c16:uniqueId val="{00000001-CB80-4617-BA89-4644246CB10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 </c:v>
                </c:pt>
              </c:strCache>
            </c:strRef>
          </c:cat>
          <c:val>
            <c:numRef>
              <c:f>Лист1!$D$2:$D$5</c:f>
            </c:numRef>
          </c:val>
          <c:extLst>
            <c:ext xmlns:c16="http://schemas.microsoft.com/office/drawing/2014/chart" uri="{C3380CC4-5D6E-409C-BE32-E72D297353CC}">
              <c16:uniqueId val="{00000002-CB80-4617-BA89-4644246CB10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Инфраструктурные  программы</c:v>
                </c:pt>
              </c:strCache>
            </c:strRef>
          </c:tx>
          <c:spPr>
            <a:pattFill prst="narHorz">
              <a:fgClr>
                <a:schemeClr val="accent5">
                  <a:lumMod val="60000"/>
                </a:schemeClr>
              </a:fgClr>
              <a:bgClr>
                <a:schemeClr val="accent5">
                  <a:lumMod val="60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>
                  <a:lumMod val="60000"/>
                </a:schemeClr>
              </a:innerShdw>
            </a:effectLst>
          </c:spPr>
          <c:invertIfNegative val="0"/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 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11547.1</c:v>
                </c:pt>
                <c:pt idx="1">
                  <c:v>6582.1</c:v>
                </c:pt>
                <c:pt idx="2">
                  <c:v>7629.5</c:v>
                </c:pt>
                <c:pt idx="3">
                  <c:v>7604.6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80-4617-BA89-4644246CB10C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Иные программы</c:v>
                </c:pt>
              </c:strCache>
            </c:strRef>
          </c:tx>
          <c:spPr>
            <a:pattFill prst="narHorz">
              <a:fgClr>
                <a:schemeClr val="accent1">
                  <a:lumMod val="80000"/>
                  <a:lumOff val="20000"/>
                </a:schemeClr>
              </a:fgClr>
              <a:bgClr>
                <a:schemeClr val="accent1">
                  <a:lumMod val="80000"/>
                  <a:lumOff val="20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>
                  <a:lumMod val="80000"/>
                  <a:lumOff val="20000"/>
                </a:schemeClr>
              </a:innerShdw>
            </a:effectLst>
          </c:spPr>
          <c:invertIfNegative val="0"/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 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3105.1</c:v>
                </c:pt>
                <c:pt idx="1">
                  <c:v>887.8</c:v>
                </c:pt>
                <c:pt idx="2">
                  <c:v>969.9</c:v>
                </c:pt>
                <c:pt idx="3">
                  <c:v>995.6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80-4617-BA89-4644246CB10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pattFill prst="narHorz">
              <a:fgClr>
                <a:schemeClr val="accent1">
                  <a:lumMod val="60000"/>
                </a:schemeClr>
              </a:fgClr>
              <a:bgClr>
                <a:schemeClr val="accent1">
                  <a:lumMod val="60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>
                  <a:lumMod val="60000"/>
                </a:schemeClr>
              </a:innerShdw>
            </a:effectLst>
          </c:spPr>
          <c:invertIfNegative val="0"/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 </c:v>
                </c:pt>
              </c:strCache>
            </c:strRef>
          </c:cat>
          <c:val>
            <c:numRef>
              <c:f>Лист1!$E$2:$E$5</c:f>
            </c:numRef>
          </c:val>
          <c:extLst>
            <c:ext xmlns:c16="http://schemas.microsoft.com/office/drawing/2014/chart" uri="{C3380CC4-5D6E-409C-BE32-E72D297353CC}">
              <c16:uniqueId val="{00000005-CB80-4617-BA89-4644246CB10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Социальные программы</c:v>
                </c:pt>
              </c:strCache>
            </c:strRef>
          </c:tx>
          <c:spPr>
            <a:pattFill prst="narHorz">
              <a:fgClr>
                <a:schemeClr val="accent3">
                  <a:lumMod val="60000"/>
                </a:schemeClr>
              </a:fgClr>
              <a:bgClr>
                <a:schemeClr val="accent3">
                  <a:lumMod val="60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>
                  <a:lumMod val="60000"/>
                </a:schemeClr>
              </a:innerShdw>
            </a:effectLst>
          </c:spPr>
          <c:invertIfNegative val="0"/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  <c:pt idx="3">
                  <c:v>2022 год 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7812</c:v>
                </c:pt>
                <c:pt idx="1">
                  <c:v>6864.2</c:v>
                </c:pt>
                <c:pt idx="2">
                  <c:v>10755.6</c:v>
                </c:pt>
                <c:pt idx="3">
                  <c:v>14811.4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80-4617-BA89-4644246CB1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053760"/>
        <c:axId val="149809024"/>
      </c:barChart>
      <c:catAx>
        <c:axId val="14405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9809024"/>
        <c:crosses val="autoZero"/>
        <c:auto val="1"/>
        <c:lblAlgn val="ctr"/>
        <c:lblOffset val="100"/>
        <c:noMultiLvlLbl val="0"/>
      </c:catAx>
      <c:valAx>
        <c:axId val="149809024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053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Утвержденный норматив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54.45</c:v>
                </c:pt>
                <c:pt idx="1">
                  <c:v>39.39</c:v>
                </c:pt>
                <c:pt idx="2">
                  <c:v>38.299999999999997</c:v>
                </c:pt>
                <c:pt idx="3">
                  <c:v>35.93</c:v>
                </c:pt>
                <c:pt idx="4">
                  <c:v>36.61</c:v>
                </c:pt>
                <c:pt idx="5">
                  <c:v>50.49</c:v>
                </c:pt>
                <c:pt idx="6">
                  <c:v>47.96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6F-4168-800A-A259131492A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Лист1!$C$2:$C$8</c:f>
            </c:numRef>
          </c:val>
          <c:extLst>
            <c:ext xmlns:c16="http://schemas.microsoft.com/office/drawing/2014/chart" uri="{C3380CC4-5D6E-409C-BE32-E72D297353CC}">
              <c16:uniqueId val="{00000000-44E1-4602-A289-FA62100EEBC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Лист1!$D$2:$D$8</c:f>
            </c:numRef>
          </c:val>
          <c:extLst>
            <c:ext xmlns:c16="http://schemas.microsoft.com/office/drawing/2014/chart" uri="{C3380CC4-5D6E-409C-BE32-E72D297353CC}">
              <c16:uniqueId val="{00000001-44E1-4602-A289-FA62100EEBC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pattFill prst="narHorz">
              <a:fgClr>
                <a:schemeClr val="accent1">
                  <a:lumMod val="60000"/>
                </a:schemeClr>
              </a:fgClr>
              <a:bgClr>
                <a:schemeClr val="accent1">
                  <a:lumMod val="60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>
                  <a:lumMod val="6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Лист1!$E$2:$E$8</c:f>
            </c:numRef>
          </c:val>
          <c:extLst>
            <c:ext xmlns:c16="http://schemas.microsoft.com/office/drawing/2014/chart" uri="{C3380CC4-5D6E-409C-BE32-E72D297353CC}">
              <c16:uniqueId val="{00000002-44E1-4602-A289-FA62100EEBC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pattFill prst="narHorz">
              <a:fgClr>
                <a:schemeClr val="accent3">
                  <a:lumMod val="60000"/>
                </a:schemeClr>
              </a:fgClr>
              <a:bgClr>
                <a:schemeClr val="accent3">
                  <a:lumMod val="60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>
                  <a:lumMod val="6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Лист1!$F$2:$F$8</c:f>
            </c:numRef>
          </c:val>
          <c:extLst>
            <c:ext xmlns:c16="http://schemas.microsoft.com/office/drawing/2014/chart" uri="{C3380CC4-5D6E-409C-BE32-E72D297353CC}">
              <c16:uniqueId val="{00000003-44E1-4602-A289-FA62100EEBC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Социальные программы</c:v>
                </c:pt>
              </c:strCache>
            </c:strRef>
          </c:tx>
          <c:spPr>
            <a:pattFill prst="narHorz">
              <a:fgClr>
                <a:schemeClr val="accent5">
                  <a:lumMod val="60000"/>
                </a:schemeClr>
              </a:fgClr>
              <a:bgClr>
                <a:schemeClr val="accent5">
                  <a:lumMod val="60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>
                  <a:lumMod val="6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Лист1!$G$2:$G$8</c:f>
            </c:numRef>
          </c:val>
          <c:extLst>
            <c:ext xmlns:c16="http://schemas.microsoft.com/office/drawing/2014/chart" uri="{C3380CC4-5D6E-409C-BE32-E72D297353CC}">
              <c16:uniqueId val="{00000004-44E1-4602-A289-FA62100EEBC5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Инфраструктурные  программы</c:v>
                </c:pt>
              </c:strCache>
            </c:strRef>
          </c:tx>
          <c:spPr>
            <a:pattFill prst="narHorz">
              <a:fgClr>
                <a:schemeClr val="accent1">
                  <a:lumMod val="80000"/>
                  <a:lumOff val="20000"/>
                </a:schemeClr>
              </a:fgClr>
              <a:bgClr>
                <a:schemeClr val="accent1">
                  <a:lumMod val="80000"/>
                  <a:lumOff val="20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>
                  <a:lumMod val="80000"/>
                  <a:lumOff val="2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Лист1!$H$2:$H$8</c:f>
            </c:numRef>
          </c:val>
          <c:extLst>
            <c:ext xmlns:c16="http://schemas.microsoft.com/office/drawing/2014/chart" uri="{C3380CC4-5D6E-409C-BE32-E72D297353CC}">
              <c16:uniqueId val="{00000005-44E1-4602-A289-FA62100EEBC5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Исполнение </c:v>
                </c:pt>
              </c:strCache>
            </c:strRef>
          </c:tx>
          <c:spPr>
            <a:pattFill prst="narHorz">
              <a:fgClr>
                <a:schemeClr val="accent3">
                  <a:lumMod val="80000"/>
                  <a:lumOff val="20000"/>
                </a:schemeClr>
              </a:fgClr>
              <a:bgClr>
                <a:schemeClr val="accent3">
                  <a:lumMod val="80000"/>
                  <a:lumOff val="20000"/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>
                  <a:lumMod val="80000"/>
                  <a:lumOff val="20000"/>
                </a:schemeClr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  <c:pt idx="5">
                  <c:v>2021 год</c:v>
                </c:pt>
                <c:pt idx="6">
                  <c:v>2022 год</c:v>
                </c:pt>
              </c:strCache>
            </c:strRef>
          </c:cat>
          <c:val>
            <c:numRef>
              <c:f>Лист1!$I$2:$I$8</c:f>
              <c:numCache>
                <c:formatCode>General</c:formatCode>
                <c:ptCount val="7"/>
                <c:pt idx="0">
                  <c:v>42.7</c:v>
                </c:pt>
                <c:pt idx="1">
                  <c:v>35.299999999999997</c:v>
                </c:pt>
                <c:pt idx="2">
                  <c:v>36.799999999999997</c:v>
                </c:pt>
                <c:pt idx="3">
                  <c:v>34.229999999999997</c:v>
                </c:pt>
                <c:pt idx="4">
                  <c:v>32.619999999999997</c:v>
                </c:pt>
                <c:pt idx="5">
                  <c:v>35.39</c:v>
                </c:pt>
                <c:pt idx="6">
                  <c:v>34.299999999999997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E1-4602-A289-FA62100EEBC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603309656"/>
        <c:axId val="603307032"/>
      </c:barChart>
      <c:catAx>
        <c:axId val="603309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3307032"/>
        <c:crosses val="autoZero"/>
        <c:auto val="1"/>
        <c:lblAlgn val="ctr"/>
        <c:lblOffset val="100"/>
        <c:noMultiLvlLbl val="0"/>
      </c:catAx>
      <c:valAx>
        <c:axId val="603307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33096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2E68B-FD0D-4949-A81C-7CBA48AF0D35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D57B-98E1-49AF-84E8-1582983FE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0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2E68B-FD0D-4949-A81C-7CBA48AF0D35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D57B-98E1-49AF-84E8-1582983FE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826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2E68B-FD0D-4949-A81C-7CBA48AF0D35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D57B-98E1-49AF-84E8-1582983FE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61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2E68B-FD0D-4949-A81C-7CBA48AF0D35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D57B-98E1-49AF-84E8-1582983FE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5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2E68B-FD0D-4949-A81C-7CBA48AF0D35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D57B-98E1-49AF-84E8-1582983FE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89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2E68B-FD0D-4949-A81C-7CBA48AF0D35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D57B-98E1-49AF-84E8-1582983FE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48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2E68B-FD0D-4949-A81C-7CBA48AF0D35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D57B-98E1-49AF-84E8-1582983FE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2E68B-FD0D-4949-A81C-7CBA48AF0D35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D57B-98E1-49AF-84E8-1582983FE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090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2E68B-FD0D-4949-A81C-7CBA48AF0D35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D57B-98E1-49AF-84E8-1582983FE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58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2E68B-FD0D-4949-A81C-7CBA48AF0D35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D57B-98E1-49AF-84E8-1582983FE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63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2E68B-FD0D-4949-A81C-7CBA48AF0D35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AD57B-98E1-49AF-84E8-1582983FE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00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2E68B-FD0D-4949-A81C-7CBA48AF0D35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AD57B-98E1-49AF-84E8-1582983FE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46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Человечки для презентации картинки, стоковые фото Человечки для презентации  | Depositphotos"/>
          <p:cNvPicPr/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9263"/>
            <a:ext cx="8064896" cy="5959475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3491880" y="620688"/>
            <a:ext cx="18722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</a:rPr>
              <a:t>ОТЧЕТ ОБ ИСПОЛНЕНИИ БЮДЖЕТА</a:t>
            </a:r>
            <a:endParaRPr lang="ru-RU" sz="12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ru-RU" sz="1200" b="1" dirty="0">
                <a:solidFill>
                  <a:schemeClr val="bg2">
                    <a:lumMod val="75000"/>
                  </a:schemeClr>
                </a:solidFill>
              </a:rPr>
              <a:t>ИСТОМИНСКОГО СЕЛЬСКОГО</a:t>
            </a:r>
            <a:endParaRPr lang="ru-RU" sz="12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ru-RU" sz="1200" b="1" dirty="0">
                <a:solidFill>
                  <a:schemeClr val="bg2">
                    <a:lumMod val="75000"/>
                  </a:schemeClr>
                </a:solidFill>
              </a:rPr>
              <a:t> ПОСЕЛЕНИЯ</a:t>
            </a:r>
            <a:endParaRPr lang="ru-RU" sz="12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ru-RU" sz="1200" b="1" dirty="0">
                <a:solidFill>
                  <a:schemeClr val="bg2">
                    <a:lumMod val="75000"/>
                  </a:schemeClr>
                </a:solidFill>
              </a:rPr>
              <a:t>АКСАЙСКОГО РАЙОНА</a:t>
            </a:r>
            <a:endParaRPr lang="ru-RU" sz="1200" dirty="0">
              <a:solidFill>
                <a:schemeClr val="bg2">
                  <a:lumMod val="75000"/>
                </a:schemeClr>
              </a:solidFill>
            </a:endParaRPr>
          </a:p>
          <a:p>
            <a:pPr algn="ctr"/>
            <a:r>
              <a:rPr lang="ru-RU" sz="1200" b="1" dirty="0">
                <a:solidFill>
                  <a:schemeClr val="bg2">
                    <a:lumMod val="75000"/>
                  </a:schemeClr>
                </a:solidFill>
              </a:rPr>
              <a:t>З</a:t>
            </a:r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</a:rPr>
              <a:t>А </a:t>
            </a:r>
            <a:r>
              <a:rPr lang="ru-RU" sz="1200" b="1" dirty="0">
                <a:solidFill>
                  <a:schemeClr val="bg2">
                    <a:lumMod val="75000"/>
                  </a:schemeClr>
                </a:solidFill>
              </a:rPr>
              <a:t>2022 </a:t>
            </a:r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</a:rPr>
              <a:t>ГОД</a:t>
            </a:r>
            <a:endParaRPr lang="ru-RU" sz="1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01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60648"/>
            <a:ext cx="6192688" cy="5865515"/>
          </a:xfrm>
        </p:spPr>
        <p:txBody>
          <a:bodyPr/>
          <a:lstStyle/>
          <a:p>
            <a:pPr marL="0" indent="0">
              <a:buNone/>
            </a:pPr>
            <a:r>
              <a:rPr lang="ru-RU" sz="1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УДЕЛЬНОГО ВЕСА МЕЖБЮДЖЕТНЫХ ТРАНСФЕРТОВ В ОБЩЕМ ОБЪЕМЕ РАСХОДОВ БЮДЖЕТА ИСТОМИНСКОГО СЕЛЬСКОГО ПОСЕЛЕНИЯ </a:t>
            </a:r>
            <a:r>
              <a:rPr lang="ru-RU" sz="1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2018-2020 ГОДЫ</a:t>
            </a:r>
            <a:endParaRPr lang="ru-RU" sz="14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980728"/>
            <a:ext cx="7128791" cy="55978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44" y="4437112"/>
            <a:ext cx="1440160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66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0648"/>
            <a:ext cx="7344816" cy="6480720"/>
          </a:xfrm>
          <a:noFill/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федеральных, региональных проектах бюджета Истоминского сельского поселения в 2022 году:</a:t>
            </a:r>
            <a:endParaRPr lang="ru-RU" sz="1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в Федеральной целевой программе «Увековечение памяти погибших при защите Отечества на 2019-2024 годы» </a:t>
            </a:r>
            <a:endParaRPr lang="ru-RU" sz="1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памятника ВОВ по адресу х.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Истомино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ул. Истомина 65б</a:t>
            </a: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ru-RU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– 1224,6 тыс. руб. в том числе федеральный бюджет- 989,4 тыс. </a:t>
            </a:r>
            <a:r>
              <a:rPr lang="ru-RU" sz="18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.,областной</a:t>
            </a:r>
            <a:r>
              <a:rPr lang="ru-RU" sz="1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202,7 тыс. руб., бюджет поселения – 35,6 тыс. руб.</a:t>
            </a:r>
          </a:p>
          <a:p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участие в инициативных проектах Ростовской области:</a:t>
            </a:r>
            <a:endParaRPr lang="ru-RU" sz="1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Капитальный 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спортивной площадки по адресу х. </a:t>
            </a:r>
            <a:r>
              <a:rPr lang="ru-RU" sz="18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Истомино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ул. Истомина </a:t>
            </a: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53а.Сумма </a:t>
            </a:r>
            <a:r>
              <a:rPr lang="ru-RU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– 2532,7 тыс. руб. в том числе областного бюджет- 1932,5 тыс. руб., </a:t>
            </a:r>
            <a:r>
              <a:rPr lang="ru-RU" sz="1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350,3 тыс. руб., средства юридических лиц (ООО ПКФ «</a:t>
            </a:r>
            <a:r>
              <a:rPr lang="ru-RU" sz="18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Атлантис</a:t>
            </a:r>
            <a:r>
              <a:rPr lang="ru-RU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ПАК</a:t>
            </a:r>
            <a:r>
              <a:rPr lang="ru-RU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 – 250,0 тыс. руб.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</a:t>
            </a:r>
            <a:r>
              <a:rPr lang="ru-RU" sz="1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футбольного поля по адресу х. Островского ул. Гагарина </a:t>
            </a: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38а.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ru-RU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– 2872,8 тыс. руб. в том числе областного бюджет - </a:t>
            </a:r>
            <a:r>
              <a:rPr lang="ru-RU" sz="1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1998,5 тыс.руб., </a:t>
            </a:r>
            <a:r>
              <a:rPr lang="ru-RU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юджет </a:t>
            </a:r>
            <a:r>
              <a:rPr lang="ru-RU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поселения- 324,3 тыс. руб., средства юридических и физических лиц  (ООО «Дорожник», ООО «АДВА» ,ООО «Аксай СХП» , ООО «КВАДРО», ООО «</a:t>
            </a:r>
            <a:r>
              <a:rPr lang="ru-RU" sz="18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Агротехкомплекс</a:t>
            </a:r>
            <a:r>
              <a:rPr lang="ru-RU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»,ИП Куницкий Р.Г., ИП Цыганков В.Ю. Толстиков А.С. </a:t>
            </a:r>
            <a:r>
              <a:rPr lang="ru-RU" sz="18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Шленский</a:t>
            </a:r>
            <a:r>
              <a:rPr lang="ru-RU" sz="1800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Н.Ю. Аскеров А.М.)-550,0 тыс. руб. </a:t>
            </a:r>
          </a:p>
          <a:p>
            <a:endParaRPr lang="ru-RU" sz="1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336" y="4653136"/>
            <a:ext cx="151216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92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6203032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НОРМАТИВА НА СОДЕРЖАНИЕ ОРГАНОВ МЕСТНОГО САМОУПРАВЛЕНИЯ ИСТОМИНСКОГО СЕЛЬСКОГО ПОСЕЛЕНИЯ 2016-202 ГОДЫ.</a:t>
            </a:r>
            <a:endParaRPr lang="ru-RU" sz="14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11183972"/>
              </p:ext>
            </p:extLst>
          </p:nvPr>
        </p:nvGraphicFramePr>
        <p:xfrm>
          <a:off x="395536" y="980728"/>
          <a:ext cx="68407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2320" y="4365104"/>
            <a:ext cx="158417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99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784976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151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1" y="116632"/>
            <a:ext cx="7632847" cy="648072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</a:t>
            </a:r>
            <a:r>
              <a:rPr lang="ru-RU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ДИНАМИКА </a:t>
            </a:r>
            <a:r>
              <a:rPr lang="ru-RU" sz="1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ИСПОЛНЕНИЯ БЮДЖЕТА ИСТОМИНСКОГО СЕЛЬСКОГО ПОСЕЛЕНИЯ </a:t>
            </a:r>
            <a:endParaRPr lang="ru-RU" sz="14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2019-2022 </a:t>
            </a:r>
            <a:r>
              <a:rPr lang="ru-RU" sz="1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годы 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79308"/>
              </p:ext>
            </p:extLst>
          </p:nvPr>
        </p:nvGraphicFramePr>
        <p:xfrm>
          <a:off x="179512" y="908719"/>
          <a:ext cx="7632847" cy="5688633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093270">
                  <a:extLst>
                    <a:ext uri="{9D8B030D-6E8A-4147-A177-3AD203B41FA5}">
                      <a16:colId xmlns:a16="http://schemas.microsoft.com/office/drawing/2014/main" val="2614687826"/>
                    </a:ext>
                  </a:extLst>
                </a:gridCol>
                <a:gridCol w="878192">
                  <a:extLst>
                    <a:ext uri="{9D8B030D-6E8A-4147-A177-3AD203B41FA5}">
                      <a16:colId xmlns:a16="http://schemas.microsoft.com/office/drawing/2014/main" val="2300014470"/>
                    </a:ext>
                  </a:extLst>
                </a:gridCol>
                <a:gridCol w="878192">
                  <a:extLst>
                    <a:ext uri="{9D8B030D-6E8A-4147-A177-3AD203B41FA5}">
                      <a16:colId xmlns:a16="http://schemas.microsoft.com/office/drawing/2014/main" val="202814742"/>
                    </a:ext>
                  </a:extLst>
                </a:gridCol>
                <a:gridCol w="878192">
                  <a:extLst>
                    <a:ext uri="{9D8B030D-6E8A-4147-A177-3AD203B41FA5}">
                      <a16:colId xmlns:a16="http://schemas.microsoft.com/office/drawing/2014/main" val="754799264"/>
                    </a:ext>
                  </a:extLst>
                </a:gridCol>
                <a:gridCol w="871690">
                  <a:extLst>
                    <a:ext uri="{9D8B030D-6E8A-4147-A177-3AD203B41FA5}">
                      <a16:colId xmlns:a16="http://schemas.microsoft.com/office/drawing/2014/main" val="2762223841"/>
                    </a:ext>
                  </a:extLst>
                </a:gridCol>
                <a:gridCol w="812097">
                  <a:extLst>
                    <a:ext uri="{9D8B030D-6E8A-4147-A177-3AD203B41FA5}">
                      <a16:colId xmlns:a16="http://schemas.microsoft.com/office/drawing/2014/main" val="298455930"/>
                    </a:ext>
                  </a:extLst>
                </a:gridCol>
                <a:gridCol w="726683">
                  <a:extLst>
                    <a:ext uri="{9D8B030D-6E8A-4147-A177-3AD203B41FA5}">
                      <a16:colId xmlns:a16="http://schemas.microsoft.com/office/drawing/2014/main" val="3307515688"/>
                    </a:ext>
                  </a:extLst>
                </a:gridCol>
                <a:gridCol w="722524">
                  <a:extLst>
                    <a:ext uri="{9D8B030D-6E8A-4147-A177-3AD203B41FA5}">
                      <a16:colId xmlns:a16="http://schemas.microsoft.com/office/drawing/2014/main" val="2114029125"/>
                    </a:ext>
                  </a:extLst>
                </a:gridCol>
                <a:gridCol w="772007">
                  <a:extLst>
                    <a:ext uri="{9D8B030D-6E8A-4147-A177-3AD203B41FA5}">
                      <a16:colId xmlns:a16="http://schemas.microsoft.com/office/drawing/2014/main" val="2476201328"/>
                    </a:ext>
                  </a:extLst>
                </a:gridCol>
              </a:tblGrid>
              <a:tr h="1679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ПОКАЗАТЕЛИ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Исполнение в 2019 году</a:t>
                      </a:r>
                      <a:endParaRPr lang="ru-RU" sz="13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(в тыс. руб.)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Динамика исполнения к 2018 году (процентах)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Исполнение в 2020 году</a:t>
                      </a:r>
                      <a:endParaRPr lang="ru-RU" sz="13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(в тыс. руб.)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Динамика исполнения к 2019 году (процентах)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Исполнение в 2021 году</a:t>
                      </a:r>
                      <a:endParaRPr lang="ru-RU" sz="13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(в тыс. руб.)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Динамика исполнения к 2020 году (процентах)</a:t>
                      </a:r>
                      <a:endParaRPr lang="ru-RU" sz="13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Исполнение в 2022 году</a:t>
                      </a:r>
                      <a:endParaRPr lang="ru-RU" sz="13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(в тыс. руб.)</a:t>
                      </a:r>
                      <a:endParaRPr lang="ru-RU" sz="13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Динамика исполнения к 2021 году (процентах</a:t>
                      </a:r>
                      <a:endParaRPr lang="ru-RU" sz="13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72457"/>
                  </a:ext>
                </a:extLst>
              </a:tr>
              <a:tr h="722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Доходы, всего</a:t>
                      </a:r>
                      <a:endParaRPr lang="ru-RU" sz="13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32219,3</a:t>
                      </a:r>
                      <a:endParaRPr lang="ru-RU" sz="13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173,0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24736,0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76,8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28641,8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115,8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35164,1</a:t>
                      </a:r>
                      <a:endParaRPr lang="ru-RU" sz="13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122,8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7351"/>
                  </a:ext>
                </a:extLst>
              </a:tr>
              <a:tr h="1119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Налоговые и неналоговые доходы</a:t>
                      </a:r>
                      <a:endParaRPr lang="ru-RU" sz="13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(собственные)</a:t>
                      </a:r>
                      <a:endParaRPr lang="ru-RU" sz="13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14438,9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173,9</a:t>
                      </a:r>
                      <a:endParaRPr lang="ru-RU" sz="13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9498,0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65,8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13411,8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141,2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15451,4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115,2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756157"/>
                  </a:ext>
                </a:extLst>
              </a:tr>
              <a:tr h="722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Безвозмездные поступления</a:t>
                      </a:r>
                      <a:endParaRPr lang="ru-RU" sz="13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17780,4</a:t>
                      </a:r>
                      <a:endParaRPr lang="ru-RU" sz="13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176,7</a:t>
                      </a:r>
                      <a:endParaRPr lang="ru-RU" sz="13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15238,0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85,7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15230,0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99,9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19712,70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129,4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17629"/>
                  </a:ext>
                </a:extLst>
              </a:tr>
              <a:tr h="722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Расходы</a:t>
                      </a:r>
                      <a:endParaRPr lang="ru-RU" sz="13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30087,9</a:t>
                      </a:r>
                      <a:endParaRPr lang="ru-RU" sz="13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147,0</a:t>
                      </a:r>
                      <a:endParaRPr lang="ru-RU" sz="13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23028,1</a:t>
                      </a:r>
                      <a:endParaRPr lang="ru-RU" sz="13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76,5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29568,2</a:t>
                      </a:r>
                      <a:endParaRPr lang="ru-RU" sz="13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128,4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34399,3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116,3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802954"/>
                  </a:ext>
                </a:extLst>
              </a:tr>
              <a:tr h="722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Дефицит (-),</a:t>
                      </a:r>
                      <a:endParaRPr lang="ru-RU" sz="13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профицит</a:t>
                      </a:r>
                      <a:endParaRPr lang="ru-RU" sz="13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2131,4</a:t>
                      </a:r>
                      <a:endParaRPr lang="ru-RU" sz="130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113,5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1707,9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80,0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926,4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54,2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764,8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82,6</a:t>
                      </a:r>
                      <a:endParaRPr lang="ru-RU" sz="13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084" marR="63084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570710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4941168"/>
            <a:ext cx="1213792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50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404664"/>
            <a:ext cx="7344816" cy="6336704"/>
          </a:xfrm>
        </p:spPr>
        <p:txBody>
          <a:bodyPr/>
          <a:lstStyle/>
          <a:p>
            <a:pPr marL="0" indent="0" algn="ctr">
              <a:buNone/>
            </a:pPr>
            <a:r>
              <a:rPr lang="ru-RU" sz="1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ДИНАМИКА ИСПОЛНЕНИЯ БЮДЖЕТА ИСТОМИНСКОГО СЕЛЬСКОГО ПОСЕЛЕНИЯ </a:t>
            </a:r>
            <a:endParaRPr lang="ru-RU" sz="14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2019-2022 </a:t>
            </a:r>
            <a:r>
              <a:rPr lang="ru-RU" sz="1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ГОДЫ</a:t>
            </a:r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336" y="5229199"/>
            <a:ext cx="1440160" cy="158417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999533"/>
            <a:ext cx="7344815" cy="566982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309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7272807" cy="716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i="1" dirty="0">
                <a:solidFill>
                  <a:srgbClr val="4F81B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ПОСТУПЛЕНИЯ ДОХОДОВ БЮДЖЕТА </a:t>
            </a:r>
            <a:r>
              <a:rPr lang="ru-RU" sz="1400" b="1" i="1" dirty="0" smtClean="0">
                <a:solidFill>
                  <a:srgbClr val="4F81B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ИСТОМИНСКОГО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i="1" dirty="0" smtClean="0">
                <a:solidFill>
                  <a:srgbClr val="4F81B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i="1" dirty="0">
                <a:solidFill>
                  <a:srgbClr val="4F81B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400" b="1" i="1" dirty="0" smtClean="0">
                <a:solidFill>
                  <a:srgbClr val="4F81B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i="1" dirty="0">
                <a:solidFill>
                  <a:srgbClr val="4F81B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2019 - 2022 </a:t>
            </a:r>
            <a:r>
              <a:rPr lang="ru-RU" sz="1400" b="1" i="1" dirty="0" smtClean="0">
                <a:solidFill>
                  <a:srgbClr val="4F81B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ГОДЫ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811967"/>
              </p:ext>
            </p:extLst>
          </p:nvPr>
        </p:nvGraphicFramePr>
        <p:xfrm>
          <a:off x="457200" y="1052732"/>
          <a:ext cx="7211143" cy="5413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7212">
                  <a:extLst>
                    <a:ext uri="{9D8B030D-6E8A-4147-A177-3AD203B41FA5}">
                      <a16:colId xmlns:a16="http://schemas.microsoft.com/office/drawing/2014/main" val="2289569202"/>
                    </a:ext>
                  </a:extLst>
                </a:gridCol>
                <a:gridCol w="544345">
                  <a:extLst>
                    <a:ext uri="{9D8B030D-6E8A-4147-A177-3AD203B41FA5}">
                      <a16:colId xmlns:a16="http://schemas.microsoft.com/office/drawing/2014/main" val="2895230016"/>
                    </a:ext>
                  </a:extLst>
                </a:gridCol>
                <a:gridCol w="809356">
                  <a:extLst>
                    <a:ext uri="{9D8B030D-6E8A-4147-A177-3AD203B41FA5}">
                      <a16:colId xmlns:a16="http://schemas.microsoft.com/office/drawing/2014/main" val="508517092"/>
                    </a:ext>
                  </a:extLst>
                </a:gridCol>
                <a:gridCol w="561839">
                  <a:extLst>
                    <a:ext uri="{9D8B030D-6E8A-4147-A177-3AD203B41FA5}">
                      <a16:colId xmlns:a16="http://schemas.microsoft.com/office/drawing/2014/main" val="42433108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95464992"/>
                    </a:ext>
                  </a:extLst>
                </a:gridCol>
                <a:gridCol w="613262">
                  <a:extLst>
                    <a:ext uri="{9D8B030D-6E8A-4147-A177-3AD203B41FA5}">
                      <a16:colId xmlns:a16="http://schemas.microsoft.com/office/drawing/2014/main" val="2570944667"/>
                    </a:ext>
                  </a:extLst>
                </a:gridCol>
                <a:gridCol w="744416">
                  <a:extLst>
                    <a:ext uri="{9D8B030D-6E8A-4147-A177-3AD203B41FA5}">
                      <a16:colId xmlns:a16="http://schemas.microsoft.com/office/drawing/2014/main" val="1206223366"/>
                    </a:ext>
                  </a:extLst>
                </a:gridCol>
                <a:gridCol w="677089">
                  <a:extLst>
                    <a:ext uri="{9D8B030D-6E8A-4147-A177-3AD203B41FA5}">
                      <a16:colId xmlns:a16="http://schemas.microsoft.com/office/drawing/2014/main" val="203371183"/>
                    </a:ext>
                  </a:extLst>
                </a:gridCol>
                <a:gridCol w="773544">
                  <a:extLst>
                    <a:ext uri="{9D8B030D-6E8A-4147-A177-3AD203B41FA5}">
                      <a16:colId xmlns:a16="http://schemas.microsoft.com/office/drawing/2014/main" val="2379762794"/>
                    </a:ext>
                  </a:extLst>
                </a:gridCol>
              </a:tblGrid>
              <a:tr h="841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Наименование доходов бюджета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2019 год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Динамика исполнения </a:t>
                      </a:r>
                      <a:endParaRPr lang="ru-RU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к 2018 году(в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процентах)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2020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год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Динамика исполнения к 2019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году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(в процента)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lang="ru-RU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2021 год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Динамика исполнения к 2020 году (в процентах)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9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2022 год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Динамика исполнения к 2021 году (в процентах)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335768"/>
                  </a:ext>
                </a:extLst>
              </a:tr>
              <a:tr h="207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ДОХОДЫ ВСЕГО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32219,3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173,3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24736,0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76,8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28641,8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115,8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35164,10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115,8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837850"/>
                  </a:ext>
                </a:extLst>
              </a:tr>
              <a:tr h="188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НАЛОГОВЫЕ И НЕНАЛОГОВЫЕ ДОХОДЫ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14438,9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173,9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9498,0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65,8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13411,8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141,2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15451,40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141,2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76660"/>
                  </a:ext>
                </a:extLst>
              </a:tr>
              <a:tr h="202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Налог на доходы физических лиц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867,9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75,5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974,4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112,3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1356,7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139,2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1805,70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139,2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64563"/>
                  </a:ext>
                </a:extLst>
              </a:tr>
              <a:tr h="304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Единый сельскохозяйственный налог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838,7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167,5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714,4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85,2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1535,3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214,9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1486,00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214,9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141964"/>
                  </a:ext>
                </a:extLst>
              </a:tr>
              <a:tr h="298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Налог на имущество физических лиц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536,3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116,2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514,3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95,9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459,1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89,3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608,00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89,3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550051"/>
                  </a:ext>
                </a:extLst>
              </a:tr>
              <a:tr h="197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Земельный налог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11634,3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204,1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6798,9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58,4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8714,9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128,2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10084,10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128,2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349472"/>
                  </a:ext>
                </a:extLst>
              </a:tr>
              <a:tr h="1629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chemeClr val="tx1"/>
                          </a:solidFill>
                          <a:effectLst/>
                        </a:rPr>
                        <a:t>Государственная пошлина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20,4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7,4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36,3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7,2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97,3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6,4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97,3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534629"/>
                  </a:ext>
                </a:extLst>
              </a:tr>
              <a:tr h="214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Доходы от сдачи в аренду имущества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372,0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118,4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317,9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85,5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376,3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118,4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301,0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118,4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5940"/>
                  </a:ext>
                </a:extLst>
              </a:tr>
              <a:tr h="32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Доходы от компенсации затрат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государства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169,6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166,4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98,1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177,1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106,4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186,80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106,4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639987"/>
                  </a:ext>
                </a:extLst>
              </a:tr>
              <a:tr h="32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Доходы от продажи материальных и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нематериальных активов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152,5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3,3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81099"/>
                  </a:ext>
                </a:extLst>
              </a:tr>
              <a:tr h="205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Штрафы, санкции, возмещение ущерба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4,1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67,9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1656,0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335,1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1656,0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344844"/>
                  </a:ext>
                </a:extLst>
              </a:tr>
              <a:tr h="205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Прочие неналоговые доходы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564,8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635,0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837051"/>
                  </a:ext>
                </a:extLst>
              </a:tr>
              <a:tr h="208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БЕЗВОЗМЕЗДНЫЕ ПОСТУПЛЕНИЯ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17780,4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176,7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15238,0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85,7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15230,0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99,9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19712,70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99,9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369026"/>
                  </a:ext>
                </a:extLst>
              </a:tr>
              <a:tr h="32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Дотации бюджетам бюджетной системы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Российской Федерации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11548,3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125,4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11501,4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99,6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8990,2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78,2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10526,50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78,2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078619"/>
                  </a:ext>
                </a:extLst>
              </a:tr>
              <a:tr h="32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Субсидии бюджетам бюджетной системы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Российской Федерации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1152,0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250294"/>
                  </a:ext>
                </a:extLst>
              </a:tr>
              <a:tr h="325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Субвенции бюджетам бюджетной системы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Российской Федерации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208,6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108,1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231,3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110,9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240,4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103,9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255,60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103,9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44098"/>
                  </a:ext>
                </a:extLst>
              </a:tr>
              <a:tr h="238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Иные межбюджетные трансферты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6023,7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908,3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3375,3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56,0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5999,4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177,7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7638,6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 smtClean="0">
                          <a:solidFill>
                            <a:schemeClr val="tx1"/>
                          </a:solidFill>
                          <a:effectLst/>
                        </a:rPr>
                        <a:t>177,7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519621"/>
                  </a:ext>
                </a:extLst>
              </a:tr>
              <a:tr h="190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solidFill>
                            <a:schemeClr val="tx1"/>
                          </a:solidFill>
                          <a:effectLst/>
                        </a:rPr>
                        <a:t>Прочие безвозмездные поступления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130,0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0,0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853" marR="588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612714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0006" y="4653136"/>
            <a:ext cx="1234481" cy="179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90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404664"/>
            <a:ext cx="7488829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200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ДИНАМИКА ИСПОЛНЕНИЯ ДОХОДОВ БЮДЖЕТА ИСТОМИНСКОГО СЕЛЬСКОГО ПОСЕЛЕНИЯ </a:t>
            </a:r>
            <a:r>
              <a:rPr lang="ru-RU" sz="12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200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2019-2022 ГОДЫ</a:t>
            </a:r>
            <a:endParaRPr lang="ru-RU" sz="1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052736"/>
            <a:ext cx="7415775" cy="5400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0" y="4437112"/>
            <a:ext cx="1296146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64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437112"/>
            <a:ext cx="1152128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581882"/>
              </p:ext>
            </p:extLst>
          </p:nvPr>
        </p:nvGraphicFramePr>
        <p:xfrm>
          <a:off x="395536" y="908720"/>
          <a:ext cx="7344816" cy="5616623"/>
        </p:xfrm>
        <a:graphic>
          <a:graphicData uri="http://schemas.openxmlformats.org/drawingml/2006/table">
            <a:tbl>
              <a:tblPr firstRow="1" firstCol="1" bandRow="1"/>
              <a:tblGrid>
                <a:gridCol w="2496578">
                  <a:extLst>
                    <a:ext uri="{9D8B030D-6E8A-4147-A177-3AD203B41FA5}">
                      <a16:colId xmlns:a16="http://schemas.microsoft.com/office/drawing/2014/main" val="1742574448"/>
                    </a:ext>
                  </a:extLst>
                </a:gridCol>
                <a:gridCol w="563285">
                  <a:extLst>
                    <a:ext uri="{9D8B030D-6E8A-4147-A177-3AD203B41FA5}">
                      <a16:colId xmlns:a16="http://schemas.microsoft.com/office/drawing/2014/main" val="406361363"/>
                    </a:ext>
                  </a:extLst>
                </a:gridCol>
                <a:gridCol w="649177">
                  <a:extLst>
                    <a:ext uri="{9D8B030D-6E8A-4147-A177-3AD203B41FA5}">
                      <a16:colId xmlns:a16="http://schemas.microsoft.com/office/drawing/2014/main" val="2606941597"/>
                    </a:ext>
                  </a:extLst>
                </a:gridCol>
                <a:gridCol w="498272">
                  <a:extLst>
                    <a:ext uri="{9D8B030D-6E8A-4147-A177-3AD203B41FA5}">
                      <a16:colId xmlns:a16="http://schemas.microsoft.com/office/drawing/2014/main" val="2303576062"/>
                    </a:ext>
                  </a:extLst>
                </a:gridCol>
                <a:gridCol w="647754">
                  <a:extLst>
                    <a:ext uri="{9D8B030D-6E8A-4147-A177-3AD203B41FA5}">
                      <a16:colId xmlns:a16="http://schemas.microsoft.com/office/drawing/2014/main" val="2299308191"/>
                    </a:ext>
                  </a:extLst>
                </a:gridCol>
                <a:gridCol w="498745">
                  <a:extLst>
                    <a:ext uri="{9D8B030D-6E8A-4147-A177-3AD203B41FA5}">
                      <a16:colId xmlns:a16="http://schemas.microsoft.com/office/drawing/2014/main" val="2913575246"/>
                    </a:ext>
                  </a:extLst>
                </a:gridCol>
                <a:gridCol w="648228">
                  <a:extLst>
                    <a:ext uri="{9D8B030D-6E8A-4147-A177-3AD203B41FA5}">
                      <a16:colId xmlns:a16="http://schemas.microsoft.com/office/drawing/2014/main" val="983897547"/>
                    </a:ext>
                  </a:extLst>
                </a:gridCol>
                <a:gridCol w="531015">
                  <a:extLst>
                    <a:ext uri="{9D8B030D-6E8A-4147-A177-3AD203B41FA5}">
                      <a16:colId xmlns:a16="http://schemas.microsoft.com/office/drawing/2014/main" val="1713383657"/>
                    </a:ext>
                  </a:extLst>
                </a:gridCol>
                <a:gridCol w="734471">
                  <a:extLst>
                    <a:ext uri="{9D8B030D-6E8A-4147-A177-3AD203B41FA5}">
                      <a16:colId xmlns:a16="http://schemas.microsoft.com/office/drawing/2014/main" val="941826824"/>
                    </a:ext>
                  </a:extLst>
                </a:gridCol>
                <a:gridCol w="77291">
                  <a:extLst>
                    <a:ext uri="{9D8B030D-6E8A-4147-A177-3AD203B41FA5}">
                      <a16:colId xmlns:a16="http://schemas.microsoft.com/office/drawing/2014/main" val="1965954137"/>
                    </a:ext>
                  </a:extLst>
                </a:gridCol>
              </a:tblGrid>
              <a:tr h="1646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бюджета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2019год 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Динамика исполнения к 2018 году (в процентах)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2020год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Динамика исполнения к 2019 году (в процентах)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Динамика исполнения к 2020 году (в процентах)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Динамика исполнения к 2021 году (в процентах)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521506"/>
                  </a:ext>
                </a:extLst>
              </a:tr>
              <a:tr h="234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30087,9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147,0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23028,1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29568,2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34399,3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740497"/>
                  </a:ext>
                </a:extLst>
              </a:tr>
              <a:tr h="305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9783,8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109,8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8176,7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83,6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9746,7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9966,8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765612"/>
                  </a:ext>
                </a:extLst>
              </a:tr>
              <a:tr h="183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208,2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108,0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231,1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110,9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240,2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110,9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255,4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106,3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587057"/>
                  </a:ext>
                </a:extLst>
              </a:tr>
              <a:tr h="35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924,6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1113,6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120,4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1137,5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120,4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1322,2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946896"/>
                  </a:ext>
                </a:extLst>
              </a:tr>
              <a:tr h="366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 в том числе: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5923,7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893,2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2137,2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3688,5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2943,6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533510"/>
                  </a:ext>
                </a:extLst>
              </a:tr>
              <a:tr h="183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(дорожный фонд)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5875,7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955,0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2087,2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3638,5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2893,6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201911"/>
                  </a:ext>
                </a:extLst>
              </a:tr>
              <a:tr h="35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104,2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104,2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244779"/>
                  </a:ext>
                </a:extLst>
              </a:tr>
              <a:tr h="183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хозяйство, в том числе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4676,3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131,1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4503,9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3991,0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4711,0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118,0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185325"/>
                  </a:ext>
                </a:extLst>
              </a:tr>
              <a:tr h="183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271,1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471,8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907729"/>
                  </a:ext>
                </a:extLst>
              </a:tr>
              <a:tr h="183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112,1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235,0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1398,9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57,9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1439,1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136144"/>
                  </a:ext>
                </a:extLst>
              </a:tr>
              <a:tr h="2864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4535,9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129,4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4411,8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2562,4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3192,5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124,6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440779"/>
                  </a:ext>
                </a:extLst>
              </a:tr>
              <a:tr h="353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525041"/>
                  </a:ext>
                </a:extLst>
              </a:tr>
              <a:tr h="176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11,9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697,6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76690"/>
                  </a:ext>
                </a:extLst>
              </a:tr>
              <a:tr h="246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7120,6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119,1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6664,9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7828,0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8877,0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113,4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93202"/>
                  </a:ext>
                </a:extLst>
              </a:tr>
              <a:tr h="176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167,9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172,6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170,5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348,9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204,6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9125709"/>
                  </a:ext>
                </a:extLst>
              </a:tr>
              <a:tr h="200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247,8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4062,2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26,7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10,8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2757,20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10,8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5914,4</a:t>
                      </a:r>
                      <a:endParaRPr lang="ru-RU" sz="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214,5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61" marR="506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6919413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95536" y="188640"/>
            <a:ext cx="734481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РАСХОДОВ БЮДЖЕТА ИСТОМИНСКОГО СЕЛЬСКОГО ПОСЕЛЕНИЯ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b="1" i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2019-2022 </a:t>
            </a:r>
            <a:r>
              <a:rPr lang="ru-RU" sz="1400" b="1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ГОДЫ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96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6059016" cy="5937523"/>
          </a:xfrm>
        </p:spPr>
        <p:txBody>
          <a:bodyPr/>
          <a:lstStyle/>
          <a:p>
            <a:pPr marL="0" indent="0" algn="ctr">
              <a:buNone/>
            </a:pPr>
            <a:r>
              <a:rPr lang="ru-RU" sz="1400" b="1" i="1" dirty="0">
                <a:solidFill>
                  <a:schemeClr val="bg2">
                    <a:lumMod val="50000"/>
                  </a:schemeClr>
                </a:solidFill>
              </a:rPr>
              <a:t>ДИНАМИКА РАСХОДОВ НА МУНИЦИПАЛЬНЫЕ ПРОГРАММЫ БЮДЖЕТА ИСТОМИНСКОГО СЕЛЬСКОГО ПОСЕЛЕНИЯ </a:t>
            </a:r>
            <a:r>
              <a:rPr lang="ru-RU" sz="1400" b="1" i="1" dirty="0" smtClean="0">
                <a:solidFill>
                  <a:schemeClr val="bg2">
                    <a:lumMod val="50000"/>
                  </a:schemeClr>
                </a:solidFill>
              </a:rPr>
              <a:t>2019-2022 ГОДЫ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491301"/>
              </p:ext>
            </p:extLst>
          </p:nvPr>
        </p:nvGraphicFramePr>
        <p:xfrm>
          <a:off x="179513" y="980728"/>
          <a:ext cx="7632847" cy="5544619"/>
        </p:xfrm>
        <a:graphic>
          <a:graphicData uri="http://schemas.openxmlformats.org/drawingml/2006/table">
            <a:tbl>
              <a:tblPr firstRow="1" firstCol="1" bandRow="1"/>
              <a:tblGrid>
                <a:gridCol w="3049657">
                  <a:extLst>
                    <a:ext uri="{9D8B030D-6E8A-4147-A177-3AD203B41FA5}">
                      <a16:colId xmlns:a16="http://schemas.microsoft.com/office/drawing/2014/main" val="2845286623"/>
                    </a:ext>
                  </a:extLst>
                </a:gridCol>
                <a:gridCol w="1190110">
                  <a:extLst>
                    <a:ext uri="{9D8B030D-6E8A-4147-A177-3AD203B41FA5}">
                      <a16:colId xmlns:a16="http://schemas.microsoft.com/office/drawing/2014/main" val="665393462"/>
                    </a:ext>
                  </a:extLst>
                </a:gridCol>
                <a:gridCol w="966965">
                  <a:extLst>
                    <a:ext uri="{9D8B030D-6E8A-4147-A177-3AD203B41FA5}">
                      <a16:colId xmlns:a16="http://schemas.microsoft.com/office/drawing/2014/main" val="2643928991"/>
                    </a:ext>
                  </a:extLst>
                </a:gridCol>
                <a:gridCol w="1041346">
                  <a:extLst>
                    <a:ext uri="{9D8B030D-6E8A-4147-A177-3AD203B41FA5}">
                      <a16:colId xmlns:a16="http://schemas.microsoft.com/office/drawing/2014/main" val="2480701013"/>
                    </a:ext>
                  </a:extLst>
                </a:gridCol>
                <a:gridCol w="1384769">
                  <a:extLst>
                    <a:ext uri="{9D8B030D-6E8A-4147-A177-3AD203B41FA5}">
                      <a16:colId xmlns:a16="http://schemas.microsoft.com/office/drawing/2014/main" val="1819140769"/>
                    </a:ext>
                  </a:extLst>
                </a:gridCol>
              </a:tblGrid>
              <a:tr h="337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2019год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2021 </a:t>
                      </a: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2022 </a:t>
                      </a: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184869"/>
                  </a:ext>
                </a:extLst>
              </a:tr>
              <a:tr h="197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30087,9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23028,1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29568,20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34399,3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836912"/>
                  </a:ext>
                </a:extLst>
              </a:tr>
              <a:tr h="197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муниципальным программа всего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22464,2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15427,8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20034,0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24733,8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938260"/>
                  </a:ext>
                </a:extLst>
              </a:tr>
              <a:tr h="395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расходов муниципальных программ к общему объему расходов бюджета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74,7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150115"/>
                  </a:ext>
                </a:extLst>
              </a:tr>
              <a:tr h="395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МУНИЦИПАЛЬНЫЕ ПРОГРАММЫ, в том числе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7812,0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6864,2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10 755,6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14811,4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990739"/>
                  </a:ext>
                </a:extLst>
              </a:tr>
              <a:tr h="197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6922,5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6664,9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7827,9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8506,0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457374"/>
                  </a:ext>
                </a:extLst>
              </a:tr>
              <a:tr h="223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443,6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172,6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170,5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348,9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281654"/>
                  </a:ext>
                </a:extLst>
              </a:tr>
              <a:tr h="197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спорта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247,8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2757,2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5914,5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3747"/>
                  </a:ext>
                </a:extLst>
              </a:tr>
              <a:tr h="197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198,1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20035"/>
                  </a:ext>
                </a:extLst>
              </a:tr>
              <a:tr h="395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ИНФРАСТРУКТУРННЫЕ МУНИЦИПАЛЬНЫЕ ПРОГРАММЫ, в том числе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11547,1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6582,1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7629,5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7604,6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916671"/>
                  </a:ext>
                </a:extLst>
              </a:tr>
              <a:tr h="197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транспортной системы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5875,7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2087,2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3638,5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2893,6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792922"/>
                  </a:ext>
                </a:extLst>
              </a:tr>
              <a:tr h="395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качественными жилищно-коммунальными услугами населения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140,3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92,1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461,2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1278,5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944221"/>
                  </a:ext>
                </a:extLst>
              </a:tr>
              <a:tr h="197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благоустройство территории поселения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4535,9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4385,3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2559,9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3192,5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635087"/>
                  </a:ext>
                </a:extLst>
              </a:tr>
              <a:tr h="395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 и рационального природопользования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995,2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969,9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240,0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48279"/>
                  </a:ext>
                </a:extLst>
              </a:tr>
              <a:tr h="334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МУНИЦИПАЛЬНЫЕ ПРОГРАММЫ, в том числе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3105,1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887,8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511,4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995,6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260628"/>
                  </a:ext>
                </a:extLst>
              </a:tr>
              <a:tr h="248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муниципальная служба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146835"/>
                  </a:ext>
                </a:extLst>
              </a:tr>
              <a:tr h="251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имуществом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1434,8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407,3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26,5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727379"/>
                  </a:ext>
                </a:extLst>
              </a:tr>
              <a:tr h="395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370,9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537020"/>
                  </a:ext>
                </a:extLst>
              </a:tr>
              <a:tr h="197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общество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695,8 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479,0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427,4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538,2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28441"/>
                  </a:ext>
                </a:extLst>
              </a:tr>
              <a:tr h="197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467" marR="534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595900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368" y="4653136"/>
            <a:ext cx="1152128" cy="187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15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332657"/>
            <a:ext cx="6984776" cy="648072"/>
          </a:xfrm>
        </p:spPr>
        <p:txBody>
          <a:bodyPr/>
          <a:lstStyle/>
          <a:p>
            <a:pPr marL="0" indent="0">
              <a:buNone/>
            </a:pPr>
            <a:r>
              <a:rPr lang="ru-RU" sz="1400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ДИНАМИКА РАСХОДОВ НА МУНИЦИПАЛЬНЫЕ ПРОГРАММЫ В СОСТАВЕ ИСПОЛНЕНИЯ РАСХОДОВ БЮДЖЕТА ИСТОМИНСКОГО СЕЛЬСКОГО ПОСЕЛЕНИЯ </a:t>
            </a:r>
            <a:r>
              <a:rPr lang="ru-RU" sz="1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400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2019-2022 ГОДЫ</a:t>
            </a:r>
            <a:endParaRPr lang="ru-RU" sz="1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00688639"/>
              </p:ext>
            </p:extLst>
          </p:nvPr>
        </p:nvGraphicFramePr>
        <p:xfrm>
          <a:off x="323529" y="1004887"/>
          <a:ext cx="6840759" cy="5664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4725144"/>
            <a:ext cx="1656184" cy="180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6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88640"/>
            <a:ext cx="7344815" cy="5937523"/>
          </a:xfrm>
        </p:spPr>
        <p:txBody>
          <a:bodyPr/>
          <a:lstStyle/>
          <a:p>
            <a:pPr marL="0" indent="0" algn="ctr">
              <a:buNone/>
            </a:pPr>
            <a:r>
              <a:rPr lang="ru-RU" sz="1400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ДИНАМИКА РАСХОДОВ МУНИЦИПАЛЬНЫХ ПРОГРАММ ПО НАПРАВЛЕННОСТИ</a:t>
            </a:r>
            <a:endParaRPr lang="ru-RU" sz="1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400" b="1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В БЮДЖЕТ ИСТОМИНСКОГО СЕЛЬСКОГО ПОСЕЛЕНИЯ 2019-2022 ГОДЫ</a:t>
            </a:r>
            <a:endParaRPr lang="ru-RU" sz="1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1827942"/>
              </p:ext>
            </p:extLst>
          </p:nvPr>
        </p:nvGraphicFramePr>
        <p:xfrm>
          <a:off x="251521" y="1004888"/>
          <a:ext cx="7344815" cy="5448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4725144"/>
            <a:ext cx="136815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3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1097</Words>
  <Application>Microsoft Office PowerPoint</Application>
  <PresentationFormat>Экран (4:3)</PresentationFormat>
  <Paragraphs>540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Финансы</dc:creator>
  <cp:lastModifiedBy>Финансы</cp:lastModifiedBy>
  <cp:revision>19</cp:revision>
  <dcterms:created xsi:type="dcterms:W3CDTF">2022-01-31T16:13:29Z</dcterms:created>
  <dcterms:modified xsi:type="dcterms:W3CDTF">2023-05-24T07:37:52Z</dcterms:modified>
</cp:coreProperties>
</file>